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22" r:id="rId10"/>
    <p:sldId id="316" r:id="rId11"/>
    <p:sldId id="317" r:id="rId12"/>
    <p:sldId id="323" r:id="rId13"/>
    <p:sldId id="319" r:id="rId14"/>
    <p:sldId id="320" r:id="rId15"/>
    <p:sldId id="321" r:id="rId16"/>
    <p:sldId id="324" r:id="rId17"/>
    <p:sldId id="32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2BD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1" d="100"/>
          <a:sy n="81"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a:t>2022</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a:t>When NFT started on Algorand (Past)</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r>
            <a:rPr lang="en-US" dirty="0"/>
            <a:t>2023</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Where we presently are using NFT on </a:t>
          </a:r>
          <a:r>
            <a:rPr lang="en-US" dirty="0" err="1"/>
            <a:t>Agorand</a:t>
          </a:r>
          <a:r>
            <a:rPr lang="en-US" dirty="0"/>
            <a:t> (Present)</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r>
            <a:rPr lang="en-US" dirty="0"/>
            <a:t>2024</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r>
            <a:rPr lang="en-US" dirty="0"/>
            <a:t>What we hope to achieve at the end of the year (Future)</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2022</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When NFT started on Algorand (Past)</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2023</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kern="1200" dirty="0"/>
            <a:t>Where we presently are using NFT on </a:t>
          </a:r>
          <a:r>
            <a:rPr lang="en-US" sz="1200" kern="1200" dirty="0" err="1"/>
            <a:t>Agorand</a:t>
          </a:r>
          <a:r>
            <a:rPr lang="en-US" sz="1200" kern="1200" dirty="0"/>
            <a:t> (Present)</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2024</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What we hope to achieve at the end of the year (Future)</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www.flickr.com/photos/143601516@N03/28188286432"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labs.webfoundation.org/teenage-clicks-can-teens-protect-their-privacy-on-social-medi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rkansasgopwing.blogspot.com/2015/05/budget-feat-of-considerable-importance.html"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ourses.lumenlearning.com/suny-mcc-cos2master/chapter/defining-succes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exels.com/photo/thank-you-signage-2072165/"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pxhere.com/en/photo/1562305"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flickr.com/photos/wipo/733392009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pursuit.unimelb.edu.au/articles/jon-cattapan-a-portrait-of-the-artist-as-a-new-director"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maxpixel.net/Socket-tape-Competition-Reward-Prizes-The-First-4561613"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27771" y="1916448"/>
            <a:ext cx="4198756" cy="1665736"/>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7200" b="1" dirty="0" err="1">
                <a:ln/>
                <a:solidFill>
                  <a:schemeClr val="accent3"/>
                </a:solidFill>
                <a:effectLst/>
              </a:rPr>
              <a:t>HeirNFT</a:t>
            </a:r>
            <a:endParaRPr lang="en-US" sz="7200" b="1" dirty="0">
              <a:ln/>
              <a:solidFill>
                <a:schemeClr val="accent3"/>
              </a:solidFill>
              <a:effectLst/>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502676" y="3582184"/>
            <a:ext cx="3503122" cy="810706"/>
          </a:xfrm>
        </p:spPr>
        <p:txBody>
          <a:bodyPr>
            <a:noAutofit/>
          </a:bodyPr>
          <a:lstStyle/>
          <a:p>
            <a:r>
              <a:rPr lang="en-US" sz="2000" dirty="0">
                <a:solidFill>
                  <a:srgbClr val="FC05CB"/>
                </a:solidFill>
              </a:rPr>
              <a:t>Algorand Greenhouse Hack III Pitch Deck</a:t>
            </a:r>
          </a:p>
          <a:p>
            <a:r>
              <a:rPr lang="en-US" sz="2000" dirty="0">
                <a:solidFill>
                  <a:srgbClr val="FC05CB"/>
                </a:solidFill>
              </a:rPr>
              <a:t>(Codeless Bounty)</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7000"/>
                    </a14:imgEffect>
                    <a14:imgEffect>
                      <a14:brightnessContrast bright="-33000" contrast="53000"/>
                    </a14:imgEffect>
                  </a14:imgLayer>
                </a14:imgProps>
              </a:ext>
              <a:ext uri="{837473B0-CC2E-450A-ABE3-18F120FF3D39}">
                <a1611:picAttrSrcUrl xmlns:a1611="http://schemas.microsoft.com/office/drawing/2016/11/main" r:id="rId4"/>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9B526-6343-DEB3-E1B5-F70F4ECA8B41}"/>
              </a:ext>
            </a:extLst>
          </p:cNvPr>
          <p:cNvSpPr>
            <a:spLocks noGrp="1"/>
          </p:cNvSpPr>
          <p:nvPr>
            <p:ph type="title"/>
          </p:nvPr>
        </p:nvSpPr>
        <p:spPr>
          <a:xfrm>
            <a:off x="913795" y="-176460"/>
            <a:ext cx="10353762" cy="1257300"/>
          </a:xfrm>
        </p:spPr>
        <p:txBody>
          <a:bodyPr/>
          <a:lstStyle/>
          <a:p>
            <a:r>
              <a:rPr lang="en-US" dirty="0">
                <a:solidFill>
                  <a:srgbClr val="ED2BDF"/>
                </a:solidFill>
                <a:highlight>
                  <a:srgbClr val="000000"/>
                </a:highlight>
              </a:rPr>
              <a:t>Social Media Platforms</a:t>
            </a:r>
            <a:endParaRPr lang="en-NG" dirty="0">
              <a:solidFill>
                <a:srgbClr val="ED2BDF"/>
              </a:solidFill>
              <a:highlight>
                <a:srgbClr val="000000"/>
              </a:highlight>
            </a:endParaRPr>
          </a:p>
        </p:txBody>
      </p:sp>
      <p:sp>
        <p:nvSpPr>
          <p:cNvPr id="3" name="Content Placeholder 2">
            <a:extLst>
              <a:ext uri="{FF2B5EF4-FFF2-40B4-BE49-F238E27FC236}">
                <a16:creationId xmlns:a16="http://schemas.microsoft.com/office/drawing/2014/main" id="{FA8DA404-183D-F0C6-9E09-CE2C4414BE0E}"/>
              </a:ext>
            </a:extLst>
          </p:cNvPr>
          <p:cNvSpPr>
            <a:spLocks noGrp="1"/>
          </p:cNvSpPr>
          <p:nvPr>
            <p:ph idx="1"/>
          </p:nvPr>
        </p:nvSpPr>
        <p:spPr>
          <a:xfrm>
            <a:off x="401053" y="914404"/>
            <a:ext cx="11261558" cy="3737814"/>
          </a:xfrm>
        </p:spPr>
        <p:txBody>
          <a:bodyPr>
            <a:noAutofit/>
          </a:bodyPr>
          <a:lstStyle/>
          <a:p>
            <a:pPr algn="just"/>
            <a:r>
              <a:rPr lang="en-US" sz="3200" dirty="0">
                <a:highlight>
                  <a:srgbClr val="000000"/>
                </a:highlight>
                <a:latin typeface="Arial" panose="020B0604020202020204" pitchFamily="34" charset="0"/>
                <a:cs typeface="Arial" panose="020B0604020202020204" pitchFamily="34" charset="0"/>
              </a:rPr>
              <a:t>Twitter: to share updates, engage with the community through Twitter Spaces, interact with Twitter Influencers to spread the word about the event and secure partners' engagement with our Tweets (RT, like, Quote Tweets) to maximize reach</a:t>
            </a:r>
          </a:p>
          <a:p>
            <a:pPr algn="just"/>
            <a:r>
              <a:rPr lang="en-US" sz="3200" dirty="0">
                <a:highlight>
                  <a:srgbClr val="000000"/>
                </a:highlight>
                <a:latin typeface="Arial" panose="020B0604020202020204" pitchFamily="34" charset="0"/>
                <a:cs typeface="Arial" panose="020B0604020202020204" pitchFamily="34" charset="0"/>
              </a:rPr>
              <a:t>Telegram: can be used to have direct communication with the community and build a loyal fan base</a:t>
            </a:r>
          </a:p>
          <a:p>
            <a:pPr algn="just"/>
            <a:r>
              <a:rPr lang="en-US" sz="3200" dirty="0">
                <a:highlight>
                  <a:srgbClr val="000000"/>
                </a:highlight>
                <a:latin typeface="Arial" panose="020B0604020202020204" pitchFamily="34" charset="0"/>
                <a:cs typeface="Arial" panose="020B0604020202020204" pitchFamily="34" charset="0"/>
              </a:rPr>
              <a:t>Reddit and Medium: Articles will be written here to build a community of NFT enthusiasts and share educational resources about </a:t>
            </a:r>
            <a:r>
              <a:rPr lang="en-US" sz="3200" dirty="0" err="1">
                <a:highlight>
                  <a:srgbClr val="000000"/>
                </a:highlight>
                <a:latin typeface="Arial" panose="020B0604020202020204" pitchFamily="34" charset="0"/>
                <a:cs typeface="Arial" panose="020B0604020202020204" pitchFamily="34" charset="0"/>
              </a:rPr>
              <a:t>HeirNFT</a:t>
            </a:r>
            <a:r>
              <a:rPr lang="en-US" sz="3200" dirty="0">
                <a:highlight>
                  <a:srgbClr val="000000"/>
                </a:highlight>
                <a:latin typeface="Arial" panose="020B0604020202020204" pitchFamily="34" charset="0"/>
                <a:cs typeface="Arial" panose="020B0604020202020204" pitchFamily="34" charset="0"/>
              </a:rPr>
              <a:t>, how it works, rules and the prizes</a:t>
            </a:r>
          </a:p>
        </p:txBody>
      </p:sp>
    </p:spTree>
    <p:extLst>
      <p:ext uri="{BB962C8B-B14F-4D97-AF65-F5344CB8AC3E}">
        <p14:creationId xmlns:p14="http://schemas.microsoft.com/office/powerpoint/2010/main" val="3682719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0"/>
                    </a14:imgEffect>
                    <a14:imgEffect>
                      <a14:brightnessContrast bright="-14000" contrast="15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6ED2FF-ABE9-E680-81AB-3375DD26CBE3}"/>
              </a:ext>
            </a:extLst>
          </p:cNvPr>
          <p:cNvSpPr>
            <a:spLocks noGrp="1"/>
          </p:cNvSpPr>
          <p:nvPr>
            <p:ph idx="1"/>
          </p:nvPr>
        </p:nvSpPr>
        <p:spPr>
          <a:xfrm>
            <a:off x="919119" y="247659"/>
            <a:ext cx="10353762" cy="3714749"/>
          </a:xfrm>
        </p:spPr>
        <p:txBody>
          <a:bodyPr>
            <a:noAutofit/>
          </a:bodyPr>
          <a:lstStyle/>
          <a:p>
            <a:pPr algn="just"/>
            <a:r>
              <a:rPr lang="en-US" sz="3200" dirty="0">
                <a:highlight>
                  <a:srgbClr val="000000"/>
                </a:highlight>
                <a:latin typeface="Arial" panose="020B0604020202020204" pitchFamily="34" charset="0"/>
                <a:cs typeface="Arial" panose="020B0604020202020204" pitchFamily="34" charset="0"/>
              </a:rPr>
              <a:t>On Discord, specific channels would be created solely for the </a:t>
            </a:r>
            <a:r>
              <a:rPr lang="en-US" sz="3200" dirty="0" err="1">
                <a:highlight>
                  <a:srgbClr val="000000"/>
                </a:highlight>
                <a:latin typeface="Arial" panose="020B0604020202020204" pitchFamily="34" charset="0"/>
                <a:cs typeface="Arial" panose="020B0604020202020204" pitchFamily="34" charset="0"/>
              </a:rPr>
              <a:t>HeirNFT</a:t>
            </a:r>
            <a:r>
              <a:rPr lang="en-US" sz="3200" dirty="0">
                <a:highlight>
                  <a:srgbClr val="000000"/>
                </a:highlight>
                <a:latin typeface="Arial" panose="020B0604020202020204" pitchFamily="34" charset="0"/>
                <a:cs typeface="Arial" panose="020B0604020202020204" pitchFamily="34" charset="0"/>
              </a:rPr>
              <a:t> competition. All information and announcement would be made here</a:t>
            </a:r>
          </a:p>
          <a:p>
            <a:pPr algn="just"/>
            <a:r>
              <a:rPr lang="en-US" sz="3200" dirty="0">
                <a:highlight>
                  <a:srgbClr val="000000"/>
                </a:highlight>
                <a:latin typeface="Arial" panose="020B0604020202020204" pitchFamily="34" charset="0"/>
                <a:cs typeface="Arial" panose="020B0604020202020204" pitchFamily="34" charset="0"/>
              </a:rPr>
              <a:t>Instagram: to showcase NFT projects and connect with influencers and industry leaders</a:t>
            </a:r>
          </a:p>
          <a:p>
            <a:pPr algn="just"/>
            <a:r>
              <a:rPr lang="en-US" sz="3200" dirty="0">
                <a:highlight>
                  <a:srgbClr val="000000"/>
                </a:highlight>
                <a:latin typeface="Arial" panose="020B0604020202020204" pitchFamily="34" charset="0"/>
                <a:cs typeface="Arial" panose="020B0604020202020204" pitchFamily="34" charset="0"/>
              </a:rPr>
              <a:t>LinkedIn: to connect with professionals in the industry and share industry updates.</a:t>
            </a:r>
            <a:endParaRPr lang="en-NG" sz="3200" dirty="0">
              <a:highlight>
                <a:srgbClr val="000000"/>
              </a:highlight>
              <a:latin typeface="Arial" panose="020B0604020202020204" pitchFamily="34" charset="0"/>
              <a:cs typeface="Arial" panose="020B0604020202020204" pitchFamily="34" charset="0"/>
            </a:endParaRPr>
          </a:p>
          <a:p>
            <a:pPr marL="36900" indent="0">
              <a:buNone/>
            </a:pPr>
            <a:endParaRPr lang="en-US" sz="3200" dirty="0">
              <a:highlight>
                <a:srgbClr val="000000"/>
              </a:highlight>
              <a:latin typeface="Arial" panose="020B0604020202020204" pitchFamily="34" charset="0"/>
              <a:cs typeface="Arial" panose="020B0604020202020204" pitchFamily="34" charset="0"/>
            </a:endParaRPr>
          </a:p>
          <a:p>
            <a:pPr marL="36900" indent="0">
              <a:buNone/>
            </a:pPr>
            <a:r>
              <a:rPr lang="en-US" sz="3200" dirty="0">
                <a:highlight>
                  <a:srgbClr val="000000"/>
                </a:highlight>
                <a:latin typeface="Arial" panose="020B0604020202020204" pitchFamily="34" charset="0"/>
                <a:cs typeface="Arial" panose="020B0604020202020204" pitchFamily="34" charset="0"/>
              </a:rPr>
              <a:t>And since the event holds on the Algorand website, more awareness and traffic would be generated from visiting their websites.</a:t>
            </a:r>
            <a:endParaRPr lang="en-NG" sz="3200" dirty="0">
              <a:highlight>
                <a:srgbClr val="0000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198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6B95-A2A0-43A5-3D96-A0449A5FF37A}"/>
              </a:ext>
            </a:extLst>
          </p:cNvPr>
          <p:cNvSpPr>
            <a:spLocks noGrp="1"/>
          </p:cNvSpPr>
          <p:nvPr>
            <p:ph type="title"/>
          </p:nvPr>
        </p:nvSpPr>
        <p:spPr>
          <a:xfrm>
            <a:off x="913795" y="32088"/>
            <a:ext cx="10353762" cy="1257300"/>
          </a:xfrm>
        </p:spPr>
        <p:txBody>
          <a:bodyPr/>
          <a:lstStyle/>
          <a:p>
            <a:r>
              <a:rPr lang="en-US" b="1" dirty="0">
                <a:solidFill>
                  <a:srgbClr val="ED2BDF"/>
                </a:solidFill>
                <a:highlight>
                  <a:srgbClr val="000000"/>
                </a:highlight>
              </a:rPr>
              <a:t>Budget </a:t>
            </a:r>
            <a:endParaRPr lang="en-NG" b="1" dirty="0">
              <a:solidFill>
                <a:srgbClr val="ED2BDF"/>
              </a:solidFill>
              <a:highlight>
                <a:srgbClr val="000000"/>
              </a:highlight>
            </a:endParaRPr>
          </a:p>
        </p:txBody>
      </p:sp>
      <p:graphicFrame>
        <p:nvGraphicFramePr>
          <p:cNvPr id="8" name="Content Placeholder 7">
            <a:extLst>
              <a:ext uri="{FF2B5EF4-FFF2-40B4-BE49-F238E27FC236}">
                <a16:creationId xmlns:a16="http://schemas.microsoft.com/office/drawing/2014/main" id="{E85FE25B-7354-2A82-C88A-31FC596D048C}"/>
              </a:ext>
            </a:extLst>
          </p:cNvPr>
          <p:cNvGraphicFramePr>
            <a:graphicFrameLocks noGrp="1"/>
          </p:cNvGraphicFramePr>
          <p:nvPr>
            <p:ph idx="1"/>
            <p:extLst>
              <p:ext uri="{D42A27DB-BD31-4B8C-83A1-F6EECF244321}">
                <p14:modId xmlns:p14="http://schemas.microsoft.com/office/powerpoint/2010/main" val="225077994"/>
              </p:ext>
            </p:extLst>
          </p:nvPr>
        </p:nvGraphicFramePr>
        <p:xfrm>
          <a:off x="924443" y="1289388"/>
          <a:ext cx="10353762" cy="4877056"/>
        </p:xfrm>
        <a:graphic>
          <a:graphicData uri="http://schemas.openxmlformats.org/drawingml/2006/table">
            <a:tbl>
              <a:tblPr firstRow="1" firstCol="1" bandRow="1">
                <a:tableStyleId>{5C22544A-7EE6-4342-B048-85BDC9FD1C3A}</a:tableStyleId>
              </a:tblPr>
              <a:tblGrid>
                <a:gridCol w="5036485">
                  <a:extLst>
                    <a:ext uri="{9D8B030D-6E8A-4147-A177-3AD203B41FA5}">
                      <a16:colId xmlns:a16="http://schemas.microsoft.com/office/drawing/2014/main" val="2127258144"/>
                    </a:ext>
                  </a:extLst>
                </a:gridCol>
                <a:gridCol w="5317277">
                  <a:extLst>
                    <a:ext uri="{9D8B030D-6E8A-4147-A177-3AD203B41FA5}">
                      <a16:colId xmlns:a16="http://schemas.microsoft.com/office/drawing/2014/main" val="2169582005"/>
                    </a:ext>
                  </a:extLst>
                </a:gridCol>
              </a:tblGrid>
              <a:tr h="594754">
                <a:tc>
                  <a:txBody>
                    <a:bodyPr/>
                    <a:lstStyle/>
                    <a:p>
                      <a:pPr marR="152400" algn="ctr">
                        <a:lnSpc>
                          <a:spcPct val="150000"/>
                        </a:lnSpc>
                        <a:spcBef>
                          <a:spcPts val="1200"/>
                        </a:spcBef>
                        <a:spcAft>
                          <a:spcPts val="0"/>
                        </a:spcAft>
                      </a:pPr>
                      <a:r>
                        <a:rPr lang="en-US" sz="2400" b="1" dirty="0">
                          <a:effectLst/>
                        </a:rPr>
                        <a:t>Product Expense</a:t>
                      </a:r>
                      <a:endParaRPr lang="en-NG" sz="2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50000"/>
                        </a:lnSpc>
                        <a:spcBef>
                          <a:spcPts val="1200"/>
                        </a:spcBef>
                      </a:pPr>
                      <a:r>
                        <a:rPr lang="en-US" sz="2400" b="1" dirty="0">
                          <a:effectLst/>
                        </a:rPr>
                        <a:t>Estimated Price</a:t>
                      </a:r>
                      <a:endParaRPr lang="en-NG" sz="2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2781908505"/>
                  </a:ext>
                </a:extLst>
              </a:tr>
              <a:tr h="594956">
                <a:tc>
                  <a:txBody>
                    <a:bodyPr/>
                    <a:lstStyle/>
                    <a:p>
                      <a:pPr marL="171450" marR="152400" algn="ctr">
                        <a:lnSpc>
                          <a:spcPct val="150000"/>
                        </a:lnSpc>
                        <a:spcAft>
                          <a:spcPts val="800"/>
                        </a:spcAft>
                      </a:pPr>
                      <a:r>
                        <a:rPr lang="en-US" sz="2400" kern="0" dirty="0">
                          <a:effectLst/>
                        </a:rPr>
                        <a:t>Website Rebranding</a:t>
                      </a:r>
                      <a:endParaRPr lang="en-NG"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171450" marR="146050" algn="ctr">
                        <a:lnSpc>
                          <a:spcPct val="150000"/>
                        </a:lnSpc>
                        <a:spcAft>
                          <a:spcPts val="800"/>
                        </a:spcAft>
                      </a:pPr>
                      <a:r>
                        <a:rPr lang="en-US" sz="2400" kern="0">
                          <a:effectLst/>
                        </a:rPr>
                        <a:t>$25,000</a:t>
                      </a:r>
                      <a:endParaRPr lang="en-NG"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053103427"/>
                  </a:ext>
                </a:extLst>
              </a:tr>
              <a:tr h="594956">
                <a:tc>
                  <a:txBody>
                    <a:bodyPr/>
                    <a:lstStyle/>
                    <a:p>
                      <a:pPr marL="171450" marR="152400" algn="ctr">
                        <a:lnSpc>
                          <a:spcPct val="150000"/>
                        </a:lnSpc>
                        <a:spcAft>
                          <a:spcPts val="800"/>
                        </a:spcAft>
                      </a:pPr>
                      <a:r>
                        <a:rPr lang="en-US" sz="2400" kern="0">
                          <a:effectLst/>
                        </a:rPr>
                        <a:t>Development of NFT Marketplace </a:t>
                      </a:r>
                      <a:endParaRPr lang="en-NG"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171450" marR="146050" algn="ctr">
                        <a:lnSpc>
                          <a:spcPct val="150000"/>
                        </a:lnSpc>
                        <a:spcAft>
                          <a:spcPts val="800"/>
                        </a:spcAft>
                      </a:pPr>
                      <a:r>
                        <a:rPr lang="en-US" sz="2400" kern="0">
                          <a:effectLst/>
                        </a:rPr>
                        <a:t>$30,000</a:t>
                      </a:r>
                      <a:endParaRPr lang="en-NG"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037303970"/>
                  </a:ext>
                </a:extLst>
              </a:tr>
              <a:tr h="594956">
                <a:tc>
                  <a:txBody>
                    <a:bodyPr/>
                    <a:lstStyle/>
                    <a:p>
                      <a:pPr marL="171450" marR="152400" algn="ctr">
                        <a:lnSpc>
                          <a:spcPct val="150000"/>
                        </a:lnSpc>
                        <a:spcAft>
                          <a:spcPts val="800"/>
                        </a:spcAft>
                      </a:pPr>
                      <a:r>
                        <a:rPr lang="en-US" sz="2400" kern="0">
                          <a:effectLst/>
                        </a:rPr>
                        <a:t>Community Building</a:t>
                      </a:r>
                      <a:endParaRPr lang="en-NG"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171450" marR="146050" algn="ctr">
                        <a:lnSpc>
                          <a:spcPct val="150000"/>
                        </a:lnSpc>
                        <a:spcAft>
                          <a:spcPts val="800"/>
                        </a:spcAft>
                      </a:pPr>
                      <a:r>
                        <a:rPr lang="en-US" sz="2400" kern="0">
                          <a:effectLst/>
                        </a:rPr>
                        <a:t>$15,000</a:t>
                      </a:r>
                      <a:endParaRPr lang="en-NG"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023597705"/>
                  </a:ext>
                </a:extLst>
              </a:tr>
              <a:tr h="594956">
                <a:tc>
                  <a:txBody>
                    <a:bodyPr/>
                    <a:lstStyle/>
                    <a:p>
                      <a:pPr marL="171450" marR="152400" algn="ctr">
                        <a:lnSpc>
                          <a:spcPct val="150000"/>
                        </a:lnSpc>
                        <a:spcAft>
                          <a:spcPts val="800"/>
                        </a:spcAft>
                      </a:pPr>
                      <a:r>
                        <a:rPr lang="en-US" sz="2400" kern="0">
                          <a:effectLst/>
                        </a:rPr>
                        <a:t>Marketing and Advertisements</a:t>
                      </a:r>
                      <a:endParaRPr lang="en-NG"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171450" marR="146050" algn="ctr">
                        <a:lnSpc>
                          <a:spcPct val="150000"/>
                        </a:lnSpc>
                        <a:spcAft>
                          <a:spcPts val="800"/>
                        </a:spcAft>
                      </a:pPr>
                      <a:r>
                        <a:rPr lang="en-US" sz="2400" kern="0">
                          <a:effectLst/>
                        </a:rPr>
                        <a:t>$20,000</a:t>
                      </a:r>
                      <a:endParaRPr lang="en-NG"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997501331"/>
                  </a:ext>
                </a:extLst>
              </a:tr>
              <a:tr h="594956">
                <a:tc>
                  <a:txBody>
                    <a:bodyPr/>
                    <a:lstStyle/>
                    <a:p>
                      <a:pPr marL="171450" marR="152400" algn="ctr">
                        <a:lnSpc>
                          <a:spcPct val="150000"/>
                        </a:lnSpc>
                        <a:spcAft>
                          <a:spcPts val="800"/>
                        </a:spcAft>
                      </a:pPr>
                      <a:r>
                        <a:rPr lang="en-US" sz="2400" kern="0">
                          <a:effectLst/>
                        </a:rPr>
                        <a:t>Competition Prizes including the NFT of Participation</a:t>
                      </a:r>
                      <a:endParaRPr lang="en-NG"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R="146050" algn="ctr">
                        <a:lnSpc>
                          <a:spcPct val="150000"/>
                        </a:lnSpc>
                        <a:spcAft>
                          <a:spcPts val="800"/>
                        </a:spcAft>
                      </a:pPr>
                      <a:r>
                        <a:rPr lang="en-US" sz="2400" kern="0">
                          <a:effectLst/>
                        </a:rPr>
                        <a:t>    $30,000</a:t>
                      </a:r>
                      <a:endParaRPr lang="en-NG"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507052695"/>
                  </a:ext>
                </a:extLst>
              </a:tr>
              <a:tr h="594956">
                <a:tc>
                  <a:txBody>
                    <a:bodyPr/>
                    <a:lstStyle/>
                    <a:p>
                      <a:pPr marL="171450" marR="152400" algn="ctr">
                        <a:lnSpc>
                          <a:spcPct val="150000"/>
                        </a:lnSpc>
                        <a:spcAft>
                          <a:spcPts val="800"/>
                        </a:spcAft>
                      </a:pPr>
                      <a:r>
                        <a:rPr lang="en-NG" sz="2400" b="1" kern="0">
                          <a:effectLst/>
                        </a:rPr>
                        <a:t>Total</a:t>
                      </a:r>
                      <a:endParaRPr lang="en-NG" sz="24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R="146050" algn="ctr">
                        <a:lnSpc>
                          <a:spcPct val="150000"/>
                        </a:lnSpc>
                        <a:spcAft>
                          <a:spcPts val="800"/>
                        </a:spcAft>
                      </a:pPr>
                      <a:r>
                        <a:rPr lang="en-US" sz="2400" b="1" kern="0" dirty="0">
                          <a:effectLst/>
                        </a:rPr>
                        <a:t>    $120,000</a:t>
                      </a:r>
                      <a:endParaRPr lang="en-NG"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083193742"/>
                  </a:ext>
                </a:extLst>
              </a:tr>
            </a:tbl>
          </a:graphicData>
        </a:graphic>
      </p:graphicFrame>
    </p:spTree>
    <p:extLst>
      <p:ext uri="{BB962C8B-B14F-4D97-AF65-F5344CB8AC3E}">
        <p14:creationId xmlns:p14="http://schemas.microsoft.com/office/powerpoint/2010/main" val="117493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837473B0-CC2E-450A-ABE3-18F120FF3D39}">
                <a1611:picAttrSrcUrl xmlns:a1611="http://schemas.microsoft.com/office/drawing/2016/11/main" r:id="rId3"/>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C04-3F5E-45B6-D822-846EE739725D}"/>
              </a:ext>
            </a:extLst>
          </p:cNvPr>
          <p:cNvSpPr>
            <a:spLocks noGrp="1"/>
          </p:cNvSpPr>
          <p:nvPr>
            <p:ph type="title"/>
          </p:nvPr>
        </p:nvSpPr>
        <p:spPr>
          <a:xfrm>
            <a:off x="913795" y="-144374"/>
            <a:ext cx="10353762" cy="1257300"/>
          </a:xfrm>
        </p:spPr>
        <p:txBody>
          <a:bodyPr/>
          <a:lstStyle/>
          <a:p>
            <a:r>
              <a:rPr lang="en-US" dirty="0">
                <a:solidFill>
                  <a:srgbClr val="ED2BDF"/>
                </a:solidFill>
              </a:rPr>
              <a:t>Measurement of Success</a:t>
            </a:r>
            <a:endParaRPr lang="en-NG" dirty="0">
              <a:solidFill>
                <a:srgbClr val="ED2BDF"/>
              </a:solidFill>
            </a:endParaRPr>
          </a:p>
        </p:txBody>
      </p:sp>
      <p:sp>
        <p:nvSpPr>
          <p:cNvPr id="3" name="Content Placeholder 2">
            <a:extLst>
              <a:ext uri="{FF2B5EF4-FFF2-40B4-BE49-F238E27FC236}">
                <a16:creationId xmlns:a16="http://schemas.microsoft.com/office/drawing/2014/main" id="{3E1B6930-5B1C-9E70-7338-697864D20DBE}"/>
              </a:ext>
            </a:extLst>
          </p:cNvPr>
          <p:cNvSpPr>
            <a:spLocks noGrp="1"/>
          </p:cNvSpPr>
          <p:nvPr>
            <p:ph idx="1"/>
          </p:nvPr>
        </p:nvSpPr>
        <p:spPr>
          <a:xfrm>
            <a:off x="913795" y="1017674"/>
            <a:ext cx="10353762" cy="3714749"/>
          </a:xfrm>
        </p:spPr>
        <p:txBody>
          <a:bodyPr>
            <a:noAutofit/>
          </a:bodyPr>
          <a:lstStyle/>
          <a:p>
            <a:pPr marL="36900" indent="0" algn="just">
              <a:lnSpc>
                <a:spcPct val="150000"/>
              </a:lnSpc>
              <a:spcAft>
                <a:spcPts val="800"/>
              </a:spcAft>
              <a:buNone/>
            </a:pPr>
            <a:r>
              <a:rPr lang="en-US"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rPr>
              <a:t>Success will be measured in a variety of ways which will include:</a:t>
            </a:r>
            <a:endParaRPr lang="en-NG"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buFont typeface="Wingdings" panose="05000000000000000000" pitchFamily="2" charset="2"/>
              <a:buChar char=""/>
            </a:pPr>
            <a:r>
              <a:rPr lang="en-US"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rPr>
              <a:t>Number of NFTs created and sold on the Algorand blockchain</a:t>
            </a:r>
            <a:endParaRPr lang="en-NG"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buFont typeface="Wingdings" panose="05000000000000000000" pitchFamily="2" charset="2"/>
              <a:buChar char=""/>
            </a:pPr>
            <a:r>
              <a:rPr lang="en-US"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rPr>
              <a:t>Number of users on the NFT marketplace</a:t>
            </a:r>
            <a:endParaRPr lang="en-NG"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buFont typeface="Wingdings" panose="05000000000000000000" pitchFamily="2" charset="2"/>
              <a:buChar char=""/>
            </a:pPr>
            <a:r>
              <a:rPr lang="en-US"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rPr>
              <a:t>Number of community members and engagement rate</a:t>
            </a:r>
            <a:endParaRPr lang="en-NG"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buFont typeface="Wingdings" panose="05000000000000000000" pitchFamily="2" charset="2"/>
              <a:buChar char=""/>
            </a:pPr>
            <a:r>
              <a:rPr lang="en-US"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rPr>
              <a:t>Number of partnerships and collaborations established</a:t>
            </a:r>
            <a:endParaRPr lang="en-NG"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buFont typeface="Wingdings" panose="05000000000000000000" pitchFamily="2" charset="2"/>
              <a:buChar char=""/>
            </a:pPr>
            <a:r>
              <a:rPr lang="en-US"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rPr>
              <a:t>Number of transactions and volume on the NFT marketplace</a:t>
            </a:r>
            <a:endParaRPr lang="en-NG"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buFont typeface="Wingdings" panose="05000000000000000000" pitchFamily="2" charset="2"/>
              <a:buChar char=""/>
            </a:pPr>
            <a:r>
              <a:rPr lang="en-US"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rPr>
              <a:t>Increase in awareness and understanding of NFTs and Algorand </a:t>
            </a:r>
            <a:endParaRPr lang="en-NG"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buFont typeface="Wingdings" panose="05000000000000000000" pitchFamily="2" charset="2"/>
              <a:buChar char=""/>
            </a:pPr>
            <a:r>
              <a:rPr lang="en-US"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rPr>
              <a:t>Feedbacks from artists, collectors and businesses will be taken for improvement purposes</a:t>
            </a:r>
            <a:endParaRPr lang="en-NG"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Wingdings" panose="05000000000000000000" pitchFamily="2" charset="2"/>
              <a:buChar char=""/>
            </a:pPr>
            <a:r>
              <a:rPr lang="en-US"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rPr>
              <a:t>Overall revenue generated from the NFT space on Algorand.</a:t>
            </a:r>
            <a:endParaRPr lang="en-NG" sz="2000" kern="100" dirty="0">
              <a:effectLst/>
              <a:highlight>
                <a:srgbClr val="000000"/>
              </a:highlight>
              <a:latin typeface="Arial" panose="020B0604020202020204" pitchFamily="34" charset="0"/>
              <a:ea typeface="Calibri" panose="020F0502020204030204" pitchFamily="34" charset="0"/>
              <a:cs typeface="Arial" panose="020B0604020202020204" pitchFamily="34" charset="0"/>
            </a:endParaRPr>
          </a:p>
          <a:p>
            <a:endParaRPr lang="en-NG"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1927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936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style>
          <a:lnRef idx="0">
            <a:schemeClr val="accent1"/>
          </a:lnRef>
          <a:fillRef idx="3">
            <a:schemeClr val="accent1"/>
          </a:fillRef>
          <a:effectRef idx="3">
            <a:schemeClr val="accent1"/>
          </a:effectRef>
          <a:fontRef idx="minor">
            <a:schemeClr val="lt1"/>
          </a:fontRef>
        </p:style>
        <p:txBody>
          <a:bodyPr>
            <a:normAutofit/>
          </a:bodyPr>
          <a:lstStyle/>
          <a:p>
            <a:r>
              <a:rPr lang="en-US" b="1" dirty="0"/>
              <a:t>NFT Timeline for Algorand Marketplace</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178744823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9000"/>
                    </a14:imgEffect>
                    <a14:imgEffect>
                      <a14:brightnessContrast bright="-58000" contrast="-22000"/>
                    </a14:imgEffect>
                  </a14:imgLayer>
                </a14:imgProps>
              </a:ext>
            </a:extLst>
          </a:blip>
          <a:srcRect/>
          <a:stretch>
            <a:fillRect l="-5000" r="-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D4043-0277-3F63-F920-419AE4111D4A}"/>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lstStyle/>
          <a:p>
            <a:r>
              <a:rPr lang="en-US" b="1" dirty="0">
                <a:solidFill>
                  <a:srgbClr val="ED2BDF"/>
                </a:solidFill>
              </a:rPr>
              <a:t>What is </a:t>
            </a:r>
            <a:r>
              <a:rPr lang="en-US" b="1" dirty="0" err="1">
                <a:solidFill>
                  <a:srgbClr val="ED2BDF"/>
                </a:solidFill>
              </a:rPr>
              <a:t>HeirNFT</a:t>
            </a:r>
            <a:r>
              <a:rPr lang="en-US" b="1" dirty="0">
                <a:solidFill>
                  <a:srgbClr val="ED2BDF"/>
                </a:solidFill>
              </a:rPr>
              <a:t>?</a:t>
            </a:r>
            <a:endParaRPr lang="en-NG" b="1" dirty="0">
              <a:solidFill>
                <a:srgbClr val="ED2BDF"/>
              </a:solidFill>
            </a:endParaRPr>
          </a:p>
        </p:txBody>
      </p:sp>
      <p:sp>
        <p:nvSpPr>
          <p:cNvPr id="3" name="Content Placeholder 2">
            <a:extLst>
              <a:ext uri="{FF2B5EF4-FFF2-40B4-BE49-F238E27FC236}">
                <a16:creationId xmlns:a16="http://schemas.microsoft.com/office/drawing/2014/main" id="{F5993C20-BEFC-D220-A635-226D91065A19}"/>
              </a:ext>
            </a:extLst>
          </p:cNvPr>
          <p:cNvSpPr>
            <a:spLocks noGrp="1"/>
          </p:cNvSpPr>
          <p:nvPr>
            <p:ph idx="1"/>
          </p:nvPr>
        </p:nvSpPr>
        <p:spPr/>
        <p:txBody>
          <a:bodyPr>
            <a:normAutofit lnSpcReduction="10000"/>
          </a:bodyPr>
          <a:lstStyle/>
          <a:p>
            <a:pPr marL="36900" indent="0" algn="just">
              <a:buNone/>
            </a:pPr>
            <a:r>
              <a:rPr lang="en-US" sz="3200" b="1" dirty="0" err="1">
                <a:solidFill>
                  <a:schemeClr val="tx1"/>
                </a:solidFill>
                <a:latin typeface="Arial" panose="020B0604020202020204" pitchFamily="34" charset="0"/>
                <a:cs typeface="Arial" panose="020B0604020202020204" pitchFamily="34" charset="0"/>
              </a:rPr>
              <a:t>HeirNFT</a:t>
            </a:r>
            <a:r>
              <a:rPr lang="en-US" sz="3200" dirty="0">
                <a:latin typeface="Arial" panose="020B0604020202020204" pitchFamily="34" charset="0"/>
                <a:cs typeface="Arial" panose="020B0604020202020204" pitchFamily="34" charset="0"/>
              </a:rPr>
              <a:t> is a competition that will be hosted on the Algorand website such that anyone who enters the site will see the competition. This will in turn boost the number of new members and traffic on the website. The competition will be open to all artists, businesses and collectors who are interested in digital ownership and scarcity.</a:t>
            </a:r>
            <a:endParaRPr lang="en-NG"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17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8000"/>
                    </a14:imgEffect>
                    <a14:imgEffect>
                      <a14:brightnessContrast bright="-39000" contrast="-34000"/>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6E55-F002-0C19-691D-2BD3F08B6AF9}"/>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lstStyle/>
          <a:p>
            <a:r>
              <a:rPr lang="en-US" b="1" dirty="0">
                <a:solidFill>
                  <a:srgbClr val="ED2BDF"/>
                </a:solidFill>
              </a:rPr>
              <a:t>Our Goals</a:t>
            </a:r>
            <a:endParaRPr lang="en-NG" b="1" dirty="0">
              <a:solidFill>
                <a:srgbClr val="ED2BDF"/>
              </a:solidFill>
            </a:endParaRPr>
          </a:p>
        </p:txBody>
      </p:sp>
      <p:sp>
        <p:nvSpPr>
          <p:cNvPr id="3" name="Content Placeholder 2">
            <a:extLst>
              <a:ext uri="{FF2B5EF4-FFF2-40B4-BE49-F238E27FC236}">
                <a16:creationId xmlns:a16="http://schemas.microsoft.com/office/drawing/2014/main" id="{5B7A6F0B-DF21-8BA3-924C-F8775202920E}"/>
              </a:ext>
            </a:extLst>
          </p:cNvPr>
          <p:cNvSpPr>
            <a:spLocks noGrp="1"/>
          </p:cNvSpPr>
          <p:nvPr>
            <p:ph idx="1"/>
          </p:nvPr>
        </p:nvSpPr>
        <p:spPr/>
        <p:txBody>
          <a:bodyPr>
            <a:normAutofit/>
          </a:bodyPr>
          <a:lstStyle/>
          <a:p>
            <a:r>
              <a:rPr lang="en-US" sz="3200" dirty="0">
                <a:latin typeface="Arial" panose="020B0604020202020204" pitchFamily="34" charset="0"/>
                <a:cs typeface="Arial" panose="020B0604020202020204" pitchFamily="34" charset="0"/>
              </a:rPr>
              <a:t>Grow the Algorand NFT awareness and marketplace, getting people excited about what Algorand has to offer</a:t>
            </a:r>
          </a:p>
          <a:p>
            <a:r>
              <a:rPr lang="en-US" sz="3200" dirty="0">
                <a:latin typeface="Arial" panose="020B0604020202020204" pitchFamily="34" charset="0"/>
                <a:cs typeface="Arial" panose="020B0604020202020204" pitchFamily="34" charset="0"/>
              </a:rPr>
              <a:t>Attract more </a:t>
            </a:r>
            <a:r>
              <a:rPr lang="en-US" sz="3200" b="1" dirty="0">
                <a:latin typeface="Arial" panose="020B0604020202020204" pitchFamily="34" charset="0"/>
                <a:cs typeface="Arial" panose="020B0604020202020204" pitchFamily="34" charset="0"/>
              </a:rPr>
              <a:t>artists</a:t>
            </a:r>
            <a:r>
              <a:rPr lang="en-US" sz="3200"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businesses</a:t>
            </a:r>
            <a:r>
              <a:rPr lang="en-US" sz="3200" dirty="0">
                <a:latin typeface="Arial" panose="020B0604020202020204" pitchFamily="34" charset="0"/>
                <a:cs typeface="Arial" panose="020B0604020202020204" pitchFamily="34" charset="0"/>
              </a:rPr>
              <a:t> and </a:t>
            </a:r>
            <a:r>
              <a:rPr lang="en-US" sz="3200" b="1" dirty="0">
                <a:latin typeface="Arial" panose="020B0604020202020204" pitchFamily="34" charset="0"/>
                <a:cs typeface="Arial" panose="020B0604020202020204" pitchFamily="34" charset="0"/>
              </a:rPr>
              <a:t>collectors</a:t>
            </a:r>
            <a:r>
              <a:rPr lang="en-US" sz="3200" dirty="0">
                <a:latin typeface="Arial" panose="020B0604020202020204" pitchFamily="34" charset="0"/>
                <a:cs typeface="Arial" panose="020B0604020202020204" pitchFamily="34" charset="0"/>
              </a:rPr>
              <a:t> thereby increasing the social media awareness &amp; building up some ‘hype’.</a:t>
            </a:r>
            <a:endParaRPr lang="en-NG"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185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extLst>
              <a:ext uri="{BEBA8EAE-BF5A-486C-A8C5-ECC9F3942E4B}">
                <a14:imgProps xmlns:a14="http://schemas.microsoft.com/office/drawing/2010/main">
                  <a14:imgLayer r:embed="rId3">
                    <a14:imgEffect>
                      <a14:sharpenSoften amount="-50000"/>
                    </a14:imgEffect>
                    <a14:imgEffect>
                      <a14:brightnessContrast bright="-21000" contrast="10000"/>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157D-2303-DF85-0988-12FE691939CF}"/>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lstStyle/>
          <a:p>
            <a:r>
              <a:rPr lang="en-US" b="1" dirty="0">
                <a:solidFill>
                  <a:srgbClr val="ED2BDF"/>
                </a:solidFill>
              </a:rPr>
              <a:t>Target Market</a:t>
            </a:r>
            <a:endParaRPr lang="en-NG" b="1" dirty="0">
              <a:solidFill>
                <a:srgbClr val="ED2BDF"/>
              </a:solidFill>
            </a:endParaRPr>
          </a:p>
        </p:txBody>
      </p:sp>
      <p:sp>
        <p:nvSpPr>
          <p:cNvPr id="3" name="Content Placeholder 2">
            <a:extLst>
              <a:ext uri="{FF2B5EF4-FFF2-40B4-BE49-F238E27FC236}">
                <a16:creationId xmlns:a16="http://schemas.microsoft.com/office/drawing/2014/main" id="{262278B0-8F39-32A8-7BFA-4AFC28B7DD55}"/>
              </a:ext>
            </a:extLst>
          </p:cNvPr>
          <p:cNvSpPr>
            <a:spLocks noGrp="1"/>
          </p:cNvSpPr>
          <p:nvPr>
            <p:ph idx="1"/>
          </p:nvPr>
        </p:nvSpPr>
        <p:spPr/>
        <p:txBody>
          <a:bodyPr>
            <a:normAutofit/>
          </a:bodyPr>
          <a:lstStyle/>
          <a:p>
            <a:pPr marL="36900" indent="0" algn="just">
              <a:buNone/>
            </a:pPr>
            <a:r>
              <a:rPr lang="en-US" sz="3200" dirty="0">
                <a:highlight>
                  <a:srgbClr val="000000"/>
                </a:highlight>
                <a:latin typeface="Arial" panose="020B0604020202020204" pitchFamily="34" charset="0"/>
                <a:cs typeface="Arial" panose="020B0604020202020204" pitchFamily="34" charset="0"/>
              </a:rPr>
              <a:t>The target market for the Algorand NFT space includes both individuals and businesses that are interested in buying, selling, or creating NFTs. This includes artists, collectors, gamers, and anyone else interested in digital ownership and scarcity.</a:t>
            </a:r>
            <a:endParaRPr lang="en-NG" sz="3200" dirty="0">
              <a:highlight>
                <a:srgbClr val="0000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723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4382-4886-6DB3-EC14-6C69B611311D}"/>
              </a:ext>
            </a:extLst>
          </p:cNvPr>
          <p:cNvSpPr>
            <a:spLocks noGrp="1"/>
          </p:cNvSpPr>
          <p:nvPr>
            <p:ph type="title"/>
          </p:nvPr>
        </p:nvSpPr>
        <p:spPr>
          <a:xfrm>
            <a:off x="1295401" y="1231675"/>
            <a:ext cx="9590550" cy="1828813"/>
          </a:xfrm>
        </p:spPr>
        <p:txBody>
          <a:bodyPr/>
          <a:lstStyle/>
          <a:p>
            <a:r>
              <a:rPr lang="en-US" b="1" dirty="0">
                <a:solidFill>
                  <a:srgbClr val="ED2BDF"/>
                </a:solidFill>
              </a:rPr>
              <a:t>Product Description</a:t>
            </a:r>
            <a:endParaRPr lang="en-NG" b="1" dirty="0">
              <a:solidFill>
                <a:srgbClr val="ED2BDF"/>
              </a:solidFill>
            </a:endParaRPr>
          </a:p>
        </p:txBody>
      </p:sp>
      <p:sp>
        <p:nvSpPr>
          <p:cNvPr id="3" name="Text Placeholder 2">
            <a:extLst>
              <a:ext uri="{FF2B5EF4-FFF2-40B4-BE49-F238E27FC236}">
                <a16:creationId xmlns:a16="http://schemas.microsoft.com/office/drawing/2014/main" id="{EA0B749E-C089-E200-A133-05736F544F78}"/>
              </a:ext>
            </a:extLst>
          </p:cNvPr>
          <p:cNvSpPr>
            <a:spLocks noGrp="1"/>
          </p:cNvSpPr>
          <p:nvPr>
            <p:ph type="body" idx="1"/>
          </p:nvPr>
        </p:nvSpPr>
        <p:spPr>
          <a:xfrm>
            <a:off x="1295401" y="3378431"/>
            <a:ext cx="9590550" cy="1333494"/>
          </a:xfrm>
        </p:spPr>
        <p:txBody>
          <a:bodyPr>
            <a:normAutofit/>
          </a:bodyPr>
          <a:lstStyle/>
          <a:p>
            <a:r>
              <a:rPr lang="en-US" sz="3200" b="1" dirty="0">
                <a:highlight>
                  <a:srgbClr val="FF0000"/>
                </a:highlight>
              </a:rPr>
              <a:t>NFT COMPETITION</a:t>
            </a:r>
            <a:endParaRPr lang="en-NG" sz="3200" b="1" dirty="0">
              <a:highlight>
                <a:srgbClr val="FF0000"/>
              </a:highlight>
            </a:endParaRPr>
          </a:p>
        </p:txBody>
      </p:sp>
    </p:spTree>
    <p:extLst>
      <p:ext uri="{BB962C8B-B14F-4D97-AF65-F5344CB8AC3E}">
        <p14:creationId xmlns:p14="http://schemas.microsoft.com/office/powerpoint/2010/main" val="932977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
                    </a14:imgEffect>
                    <a14:imgEffect>
                      <a14:brightnessContrast bright="-25000" contrast="46000"/>
                    </a14:imgEffect>
                  </a14:imgLayer>
                </a14:imgProps>
              </a:ext>
              <a:ext uri="{837473B0-CC2E-450A-ABE3-18F120FF3D39}">
                <a1611:picAttrSrcUrl xmlns:a1611="http://schemas.microsoft.com/office/drawing/2016/11/main" r:id="rId4"/>
              </a:ext>
            </a:extLst>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4985-7652-71E8-CBC6-7F3074149C89}"/>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lstStyle/>
          <a:p>
            <a:r>
              <a:rPr lang="en-US" dirty="0">
                <a:solidFill>
                  <a:srgbClr val="ED2BDF"/>
                </a:solidFill>
              </a:rPr>
              <a:t>How it Works</a:t>
            </a:r>
            <a:endParaRPr lang="en-NG" dirty="0">
              <a:solidFill>
                <a:srgbClr val="ED2BDF"/>
              </a:solidFill>
            </a:endParaRPr>
          </a:p>
        </p:txBody>
      </p:sp>
      <p:sp>
        <p:nvSpPr>
          <p:cNvPr id="3" name="Content Placeholder 2">
            <a:extLst>
              <a:ext uri="{FF2B5EF4-FFF2-40B4-BE49-F238E27FC236}">
                <a16:creationId xmlns:a16="http://schemas.microsoft.com/office/drawing/2014/main" id="{87D81B4E-671B-0C19-3B56-507EAC2AB8C1}"/>
              </a:ext>
            </a:extLst>
          </p:cNvPr>
          <p:cNvSpPr>
            <a:spLocks noGrp="1"/>
          </p:cNvSpPr>
          <p:nvPr>
            <p:ph idx="1"/>
          </p:nvPr>
        </p:nvSpPr>
        <p:spPr/>
        <p:txBody>
          <a:bodyPr/>
          <a:lstStyle/>
          <a:p>
            <a:pPr marL="36900" marR="0" lvl="0" indent="0" algn="just" defTabSz="457200" rtl="0" eaLnBrk="1" fontAlgn="auto" latinLnBrk="0" hangingPunct="1">
              <a:lnSpc>
                <a:spcPct val="110000"/>
              </a:lnSpc>
              <a:spcBef>
                <a:spcPct val="20000"/>
              </a:spcBef>
              <a:spcAft>
                <a:spcPts val="600"/>
              </a:spcAft>
              <a:buClr>
                <a:srgbClr val="F4EDD8"/>
              </a:buClr>
              <a:buSzPct val="70000"/>
              <a:buFont typeface="Wingdings 2" charset="2"/>
              <a:buNone/>
              <a:tabLst/>
              <a:defRPr/>
            </a:pPr>
            <a:r>
              <a:rPr kumimoji="0" lang="en-US" sz="3200" b="1" i="0" u="none" strike="noStrike" kern="1200" cap="none" spc="0" normalizeH="0" baseline="0" noProof="0" dirty="0" err="1">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Arial" panose="020B0604020202020204" pitchFamily="34" charset="0"/>
                <a:ea typeface="+mn-ea"/>
                <a:cs typeface="Arial" panose="020B0604020202020204" pitchFamily="34" charset="0"/>
              </a:rPr>
              <a:t>HeirNFT</a:t>
            </a:r>
            <a:r>
              <a:rPr kumimoji="0" lang="en-US" sz="3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Arial" panose="020B0604020202020204" pitchFamily="34" charset="0"/>
                <a:ea typeface="+mn-ea"/>
                <a:cs typeface="Arial" panose="020B0604020202020204" pitchFamily="34" charset="0"/>
              </a:rPr>
              <a:t> is a competition that will see artists create original NFTs (non-fungible tokens) and NFT collections that represents a unique and creative interpretation of the concept, "</a:t>
            </a:r>
            <a:r>
              <a:rPr kumimoji="0" lang="en-US" sz="32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Arial" panose="020B0604020202020204" pitchFamily="34" charset="0"/>
                <a:ea typeface="+mn-ea"/>
                <a:cs typeface="Arial" panose="020B0604020202020204" pitchFamily="34" charset="0"/>
              </a:rPr>
              <a:t>Treasures in Trashes</a:t>
            </a:r>
            <a:r>
              <a:rPr kumimoji="0" lang="en-US" sz="3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Arial" panose="020B0604020202020204" pitchFamily="34" charset="0"/>
                <a:ea typeface="+mn-ea"/>
                <a:cs typeface="Arial" panose="020B0604020202020204" pitchFamily="34" charset="0"/>
              </a:rPr>
              <a:t>". The NFT can be in the form of a digital artwork, animation, or even a short film.</a:t>
            </a:r>
            <a:endParaRPr kumimoji="0" lang="en-NG" sz="3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Arial" panose="020B0604020202020204" pitchFamily="34" charset="0"/>
              <a:ea typeface="+mn-ea"/>
              <a:cs typeface="Arial" panose="020B0604020202020204" pitchFamily="34" charset="0"/>
            </a:endParaRPr>
          </a:p>
          <a:p>
            <a:pPr marL="36900" indent="0">
              <a:buNone/>
            </a:pPr>
            <a:endParaRPr lang="en-NG" dirty="0"/>
          </a:p>
        </p:txBody>
      </p:sp>
    </p:spTree>
    <p:extLst>
      <p:ext uri="{BB962C8B-B14F-4D97-AF65-F5344CB8AC3E}">
        <p14:creationId xmlns:p14="http://schemas.microsoft.com/office/powerpoint/2010/main" val="39409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2000"/>
                    </a14:imgEffect>
                    <a14:imgEffect>
                      <a14:brightnessContrast bright="-11000" contrast="-1000"/>
                    </a14:imgEffect>
                  </a14:imgLayer>
                </a14:imgProps>
              </a:ext>
              <a:ext uri="{837473B0-CC2E-450A-ABE3-18F120FF3D39}">
                <a1611:picAttrSrcUrl xmlns:a1611="http://schemas.microsoft.com/office/drawing/2016/11/main" r:id="rId4"/>
              </a:ext>
            </a:extLst>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52EE-C411-20A1-DCC7-E1BDEF171975}"/>
              </a:ext>
            </a:extLst>
          </p:cNvPr>
          <p:cNvSpPr>
            <a:spLocks noGrp="1"/>
          </p:cNvSpPr>
          <p:nvPr>
            <p:ph type="title"/>
          </p:nvPr>
        </p:nvSpPr>
        <p:spPr>
          <a:xfrm>
            <a:off x="913795" y="-48122"/>
            <a:ext cx="10353762" cy="1257300"/>
          </a:xfrm>
        </p:spPr>
        <p:txBody>
          <a:bodyPr/>
          <a:lstStyle/>
          <a:p>
            <a:r>
              <a:rPr lang="en-US" dirty="0">
                <a:solidFill>
                  <a:srgbClr val="ED2BDF"/>
                </a:solidFill>
                <a:highlight>
                  <a:srgbClr val="000000"/>
                </a:highlight>
              </a:rPr>
              <a:t>Prizes</a:t>
            </a:r>
            <a:endParaRPr lang="en-NG" dirty="0">
              <a:solidFill>
                <a:srgbClr val="ED2BDF"/>
              </a:solidFill>
              <a:highlight>
                <a:srgbClr val="000000"/>
              </a:highlight>
            </a:endParaRPr>
          </a:p>
        </p:txBody>
      </p:sp>
      <p:sp>
        <p:nvSpPr>
          <p:cNvPr id="3" name="Content Placeholder 2">
            <a:extLst>
              <a:ext uri="{FF2B5EF4-FFF2-40B4-BE49-F238E27FC236}">
                <a16:creationId xmlns:a16="http://schemas.microsoft.com/office/drawing/2014/main" id="{F8D8AC13-2F9A-24E7-49C8-29C12CEBAA89}"/>
              </a:ext>
            </a:extLst>
          </p:cNvPr>
          <p:cNvSpPr>
            <a:spLocks noGrp="1"/>
          </p:cNvSpPr>
          <p:nvPr>
            <p:ph idx="1"/>
          </p:nvPr>
        </p:nvSpPr>
        <p:spPr>
          <a:xfrm>
            <a:off x="913795" y="1097888"/>
            <a:ext cx="10353762" cy="3714749"/>
          </a:xfrm>
        </p:spPr>
        <p:txBody>
          <a:bodyPr>
            <a:noAutofit/>
          </a:bodyPr>
          <a:lstStyle/>
          <a:p>
            <a:pPr marL="36900" indent="0">
              <a:buNone/>
            </a:pPr>
            <a:r>
              <a:rPr lang="en-US" sz="3200" dirty="0">
                <a:highlight>
                  <a:srgbClr val="000000"/>
                </a:highlight>
                <a:latin typeface="Arial" panose="020B0604020202020204" pitchFamily="34" charset="0"/>
                <a:cs typeface="Arial" panose="020B0604020202020204" pitchFamily="34" charset="0"/>
              </a:rPr>
              <a:t>The winner, 1st runner up and 2nd runner up will be</a:t>
            </a:r>
          </a:p>
          <a:p>
            <a:r>
              <a:rPr lang="en-US" sz="3200" dirty="0">
                <a:highlight>
                  <a:srgbClr val="000000"/>
                </a:highlight>
                <a:latin typeface="Arial" panose="020B0604020202020204" pitchFamily="34" charset="0"/>
                <a:cs typeface="Arial" panose="020B0604020202020204" pitchFamily="34" charset="0"/>
              </a:rPr>
              <a:t> a feature in a well-known NFT publication or website,</a:t>
            </a:r>
          </a:p>
          <a:p>
            <a:r>
              <a:rPr lang="en-US" sz="3200" dirty="0">
                <a:highlight>
                  <a:srgbClr val="000000"/>
                </a:highlight>
                <a:latin typeface="Arial" panose="020B0604020202020204" pitchFamily="34" charset="0"/>
                <a:cs typeface="Arial" panose="020B0604020202020204" pitchFamily="34" charset="0"/>
              </a:rPr>
              <a:t> a cash prize, and</a:t>
            </a:r>
          </a:p>
          <a:p>
            <a:r>
              <a:rPr lang="en-US" sz="3200" dirty="0">
                <a:highlight>
                  <a:srgbClr val="000000"/>
                </a:highlight>
                <a:latin typeface="Arial" panose="020B0604020202020204" pitchFamily="34" charset="0"/>
                <a:cs typeface="Arial" panose="020B0604020202020204" pitchFamily="34" charset="0"/>
              </a:rPr>
              <a:t> a chance to showcase and sell their collection at a virtual exhibition or event.</a:t>
            </a:r>
          </a:p>
          <a:p>
            <a:pPr marL="36900" indent="0">
              <a:buNone/>
            </a:pPr>
            <a:r>
              <a:rPr lang="en-US" sz="3200" dirty="0">
                <a:highlight>
                  <a:srgbClr val="000000"/>
                </a:highlight>
                <a:latin typeface="Arial" panose="020B0604020202020204" pitchFamily="34" charset="0"/>
                <a:cs typeface="Arial" panose="020B0604020202020204" pitchFamily="34" charset="0"/>
              </a:rPr>
              <a:t>In addition to these, the winner gets an exclusive invite and an all-expense paid trip to the next Algorand event.</a:t>
            </a:r>
          </a:p>
          <a:p>
            <a:pPr marL="36900" indent="0">
              <a:buNone/>
            </a:pPr>
            <a:r>
              <a:rPr lang="en-US" sz="3200" dirty="0">
                <a:highlight>
                  <a:srgbClr val="000000"/>
                </a:highlight>
                <a:latin typeface="Arial" panose="020B0604020202020204" pitchFamily="34" charset="0"/>
                <a:cs typeface="Arial" panose="020B0604020202020204" pitchFamily="34" charset="0"/>
              </a:rPr>
              <a:t>Also, everyone who signed up for the competition will receive an “NFT of Participation” in their wallet.</a:t>
            </a:r>
            <a:endParaRPr lang="en-NG" sz="3200" dirty="0">
              <a:highlight>
                <a:srgbClr val="0000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6643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2245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{075E8532-6FC9-4F73-8593-85AB70259942}tf00934815_win32</Template>
  <TotalTime>1278</TotalTime>
  <Words>643</Words>
  <Application>Microsoft Office PowerPoint</Application>
  <PresentationFormat>Widescreen</PresentationFormat>
  <Paragraphs>62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Goudy Old Style</vt:lpstr>
      <vt:lpstr>Wingdings</vt:lpstr>
      <vt:lpstr>Wingdings 2</vt:lpstr>
      <vt:lpstr>SlateVTI</vt:lpstr>
      <vt:lpstr>HeirNFT</vt:lpstr>
      <vt:lpstr>NFT Timeline for Algorand Marketplace</vt:lpstr>
      <vt:lpstr>What is HeirNFT?</vt:lpstr>
      <vt:lpstr>Our Goals</vt:lpstr>
      <vt:lpstr>Target Market</vt:lpstr>
      <vt:lpstr>Product Description</vt:lpstr>
      <vt:lpstr>How it Works</vt:lpstr>
      <vt:lpstr>Prizes</vt:lpstr>
      <vt:lpstr>PowerPoint Presentation</vt:lpstr>
      <vt:lpstr>Social Media Platforms</vt:lpstr>
      <vt:lpstr>PowerPoint Presentation</vt:lpstr>
      <vt:lpstr>Budget </vt:lpstr>
      <vt:lpstr>Measurement of Success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HeirNFT</dc:title>
  <dc:creator>CHIZARAM ONUOHA</dc:creator>
  <cp:lastModifiedBy>CHIZARAM ONUOHA</cp:lastModifiedBy>
  <cp:revision>1</cp:revision>
  <dcterms:created xsi:type="dcterms:W3CDTF">2023-02-01T10:46:50Z</dcterms:created>
  <dcterms:modified xsi:type="dcterms:W3CDTF">2023-02-02T08:05:02Z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